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60" r:id="rId5"/>
    <p:sldId id="259" r:id="rId6"/>
    <p:sldId id="27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28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37" d="100"/>
          <a:sy n="37" d="100"/>
        </p:scale>
        <p:origin x="66" y="16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6678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581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10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5167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19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867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383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385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902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46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61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60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66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830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145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762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2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69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Make Recommendation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97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Do now</a:t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248247"/>
              </p:ext>
            </p:extLst>
          </p:nvPr>
        </p:nvGraphicFramePr>
        <p:xfrm>
          <a:off x="914400" y="1480661"/>
          <a:ext cx="10363200" cy="2529840"/>
        </p:xfrm>
        <a:graphic>
          <a:graphicData uri="http://schemas.openxmlformats.org/drawingml/2006/table">
            <a:tbl>
              <a:tblPr/>
              <a:tblGrid>
                <a:gridCol w="10363200"/>
              </a:tblGrid>
              <a:tr h="0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en-US" sz="3200" dirty="0" smtClean="0"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What </a:t>
                      </a:r>
                      <a:r>
                        <a:rPr lang="en-US" sz="3200" dirty="0"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are 2 new things you've learned about caffeine</a:t>
                      </a:r>
                      <a:r>
                        <a:rPr lang="en-US" sz="3200" dirty="0" smtClean="0"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?</a:t>
                      </a:r>
                      <a:r>
                        <a:rPr lang="en-US" sz="3200" dirty="0"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/>
                      </a:r>
                      <a:br>
                        <a:rPr lang="en-US" sz="3200" dirty="0"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</a:br>
                      <a:endParaRPr lang="en-US" sz="3200" dirty="0">
                        <a:solidFill>
                          <a:srgbClr val="0000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en-US" sz="3200" dirty="0" smtClean="0"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Why </a:t>
                      </a:r>
                      <a:r>
                        <a:rPr lang="en-US" sz="3200" dirty="0"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are we talking about exponential decay and caffeine at the same time?</a:t>
                      </a:r>
                      <a:endParaRPr lang="en-US" sz="24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047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149531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Overview</a:t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149" y="1149531"/>
            <a:ext cx="10363826" cy="4514669"/>
          </a:xfrm>
        </p:spPr>
        <p:txBody>
          <a:bodyPr>
            <a:normAutofit fontScale="92500" lnSpcReduction="10000"/>
          </a:bodyPr>
          <a:lstStyle/>
          <a:p>
            <a:r>
              <a:rPr lang="en-US" sz="2800" cap="none" dirty="0" smtClean="0">
                <a:latin typeface="Comic Sans MS" panose="030F0702030302020204" pitchFamily="66" charset="0"/>
              </a:rPr>
              <a:t>Lesson 1: Used graphing calculators and selected the best model for a set of data. </a:t>
            </a:r>
            <a:r>
              <a:rPr lang="en-US" sz="2800" cap="none" dirty="0">
                <a:latin typeface="Comic Sans MS" panose="030F0702030302020204" pitchFamily="66" charset="0"/>
              </a:rPr>
              <a:t>Reviewed exponential </a:t>
            </a:r>
            <a:r>
              <a:rPr lang="en-US" sz="2800" cap="none" dirty="0" smtClean="0">
                <a:latin typeface="Comic Sans MS" panose="030F0702030302020204" pitchFamily="66" charset="0"/>
              </a:rPr>
              <a:t>functions</a:t>
            </a:r>
            <a:r>
              <a:rPr lang="en-US" sz="2800" cap="none" dirty="0">
                <a:latin typeface="Comic Sans MS" panose="030F0702030302020204" pitchFamily="66" charset="0"/>
              </a:rPr>
              <a:t> </a:t>
            </a:r>
            <a:r>
              <a:rPr lang="en-US" sz="2800" cap="none" dirty="0" smtClean="0">
                <a:latin typeface="Comic Sans MS" panose="030F0702030302020204" pitchFamily="66" charset="0"/>
              </a:rPr>
              <a:t>and what “a” and “b” mean.</a:t>
            </a:r>
          </a:p>
          <a:p>
            <a:r>
              <a:rPr lang="en-US" sz="2800" cap="none" dirty="0" smtClean="0">
                <a:latin typeface="Comic Sans MS" panose="030F0702030302020204" pitchFamily="66" charset="0"/>
              </a:rPr>
              <a:t>Lesson 2:  Learned the science behind caffeine (half life of 5-6 hours can vary tremendously).  Looked up caffeine intake recommendations. </a:t>
            </a:r>
          </a:p>
          <a:p>
            <a:r>
              <a:rPr lang="en-US" sz="2800" cap="none" dirty="0" smtClean="0">
                <a:latin typeface="Comic Sans MS" panose="030F0702030302020204" pitchFamily="66" charset="0"/>
              </a:rPr>
              <a:t> Lesson 3: Modeled personal caffeine intake.</a:t>
            </a:r>
          </a:p>
          <a:p>
            <a:r>
              <a:rPr lang="en-US" sz="2800" cap="none" dirty="0" smtClean="0">
                <a:latin typeface="Comic Sans MS" panose="030F0702030302020204" pitchFamily="66" charset="0"/>
              </a:rPr>
              <a:t>PURPOSE: Make a recommendation to other teens about caffeine intake.</a:t>
            </a:r>
            <a:endParaRPr lang="en-US" sz="2800" cap="none" dirty="0">
              <a:latin typeface="Comic Sans MS" panose="030F0702030302020204" pitchFamily="66" charset="0"/>
            </a:endParaRPr>
          </a:p>
          <a:p>
            <a:endParaRPr lang="en-US" sz="28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69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23247"/>
          </a:xfrm>
        </p:spPr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Learning </a:t>
            </a:r>
            <a:r>
              <a:rPr lang="en-US" dirty="0" smtClean="0">
                <a:latin typeface="Comic Sans MS" panose="030F0702030302020204" pitchFamily="66" charset="0"/>
              </a:rPr>
              <a:t>Targets / Success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1601" y="1683326"/>
            <a:ext cx="3644900" cy="42623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600" cap="none" dirty="0" smtClean="0">
                <a:latin typeface="Comic Sans MS" panose="030F0702030302020204" pitchFamily="66" charset="0"/>
              </a:rPr>
              <a:t>LEARNING </a:t>
            </a:r>
            <a:r>
              <a:rPr lang="en-US" sz="2600" cap="none" dirty="0" smtClean="0">
                <a:latin typeface="Comic Sans MS" panose="030F0702030302020204" pitchFamily="66" charset="0"/>
              </a:rPr>
              <a:t>TARGETS</a:t>
            </a:r>
            <a:r>
              <a:rPr lang="en-US" sz="2800" dirty="0" smtClean="0"/>
              <a:t> </a:t>
            </a:r>
            <a:endParaRPr lang="en-US" sz="2800" dirty="0"/>
          </a:p>
          <a:p>
            <a:r>
              <a:rPr lang="en-US" sz="2800" cap="none" dirty="0" smtClean="0"/>
              <a:t>Construct viable arguments (MP3)</a:t>
            </a:r>
          </a:p>
          <a:p>
            <a:r>
              <a:rPr lang="en-US" sz="2800" cap="none" dirty="0" smtClean="0"/>
              <a:t>Evaluate solutions (HS-ETS1-3)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962400" y="1657928"/>
            <a:ext cx="7518400" cy="426230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cap="none" dirty="0" smtClean="0">
                <a:latin typeface="Comic Sans MS" panose="030F0702030302020204" pitchFamily="66" charset="0"/>
              </a:rPr>
              <a:t>SUCCESS CRITERIA</a:t>
            </a:r>
            <a:endParaRPr lang="en-US" sz="2400" dirty="0"/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I contribute my research to the group:  my understanding exponential decay (lesson 1), my recommendation and source (lesson2), my caffeine model (lesson3).</a:t>
            </a: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I participate in the group’s discussion and coming up with a recommendation. </a:t>
            </a: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The group discusses everyone’s data and sources.  </a:t>
            </a: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The group decides on the “group recommendation” and the justifications for it. </a:t>
            </a:r>
          </a:p>
          <a:p>
            <a:endParaRPr lang="en-US" sz="24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58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2324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/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98245293"/>
              </p:ext>
            </p:extLst>
          </p:nvPr>
        </p:nvGraphicFramePr>
        <p:xfrm>
          <a:off x="622299" y="500431"/>
          <a:ext cx="10363200" cy="2282666"/>
        </p:xfrm>
        <a:graphic>
          <a:graphicData uri="http://schemas.openxmlformats.org/drawingml/2006/table">
            <a:tbl>
              <a:tblPr/>
              <a:tblGrid>
                <a:gridCol w="10363200"/>
              </a:tblGrid>
              <a:tr h="2282666"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6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Come up and get a mailing label and a caffeine container. </a:t>
                      </a:r>
                      <a:endParaRPr lang="en-US" sz="2600" dirty="0" smtClean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6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Write </a:t>
                      </a:r>
                      <a:r>
                        <a:rPr lang="en-US" sz="26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your </a:t>
                      </a:r>
                      <a:r>
                        <a:rPr lang="en-US" sz="26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recommendation on </a:t>
                      </a:r>
                      <a:r>
                        <a:rPr lang="en-US" sz="26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the label and then put it on the caffeine container.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1028075" y="106893"/>
            <a:ext cx="10364451" cy="1023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omic Sans MS" panose="030F0702030302020204" pitchFamily="66" charset="0"/>
              </a:rPr>
              <a:t>Model Caffeine Blood Levels</a:t>
            </a:r>
            <a:endParaRPr 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63377" y="2287985"/>
            <a:ext cx="10881045" cy="504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Source: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(From day 2)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Cite your </a:t>
            </a:r>
            <a:r>
              <a:rPr kumimoji="0" lang="en-US" altLang="en-US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reputable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source.  Write the recommendation.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Justification: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Combine all team member sources, surveys, recommendations and personal data graphs.  Discuss and make a team recommendation (see below).  Write down the group’s reasoning:  your justification for the recommendation.  Explain in writing what data you used and why you used it.  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Your recommendation </a:t>
            </a:r>
            <a:r>
              <a:rPr kumimoji="0" lang="en-US" alt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must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address: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Which group is targeted: adult, teens or child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Amount of the caffeine intake or quantity of caffeine intake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Time of the day 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When should we stop caffeine intake that the caffeine in blood stream is low enough for adult/teens/child to go to bed</a:t>
            </a:r>
          </a:p>
          <a:p>
            <a:r>
              <a:rPr lang="en-US" altLang="en-US" sz="2800" b="1" i="1" u="sng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Group Recommendation:</a:t>
            </a:r>
            <a:r>
              <a:rPr lang="en-US" altLang="en-US" sz="20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Write your group recommendation down in the box below. (45 words max)</a:t>
            </a:r>
            <a:endParaRPr lang="en-US" altLang="en-US" sz="2400" dirty="0"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47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2324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/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13775" y="618517"/>
            <a:ext cx="10364451" cy="1023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omic Sans MS" panose="030F0702030302020204" pitchFamily="66" charset="0"/>
              </a:rPr>
              <a:t>Did you meet the success criteria?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35000" y="1937328"/>
            <a:ext cx="11125200" cy="426230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cap="none" dirty="0" smtClean="0">
                <a:latin typeface="Comic Sans MS" panose="030F0702030302020204" pitchFamily="66" charset="0"/>
              </a:rPr>
              <a:t>SUCCESS CRITERIA</a:t>
            </a:r>
            <a:endParaRPr lang="en-US" sz="2400" dirty="0"/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I contributed my research to the group:  my understanding exponential decay (lesson 1), my recommendation and source (lesson2), my caffeine model (lesson3).</a:t>
            </a: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I participated in the group’s discussion and coming up with a recommendation. </a:t>
            </a: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The group discussed </a:t>
            </a:r>
            <a:r>
              <a:rPr lang="en-US" sz="2600" b="1" u="sng" cap="none" dirty="0" smtClean="0">
                <a:latin typeface="Comic Sans MS" panose="030F0702030302020204" pitchFamily="66" charset="0"/>
              </a:rPr>
              <a:t>everyone’s</a:t>
            </a:r>
            <a:r>
              <a:rPr lang="en-US" sz="2600" cap="none" dirty="0" smtClean="0">
                <a:latin typeface="Comic Sans MS" panose="030F0702030302020204" pitchFamily="66" charset="0"/>
              </a:rPr>
              <a:t> data and sources.  </a:t>
            </a: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The group decided on the “</a:t>
            </a:r>
            <a:r>
              <a:rPr lang="en-US" sz="2600" b="1" u="sng" cap="none" dirty="0" smtClean="0">
                <a:latin typeface="Comic Sans MS" panose="030F0702030302020204" pitchFamily="66" charset="0"/>
              </a:rPr>
              <a:t>group recommendation</a:t>
            </a:r>
            <a:r>
              <a:rPr lang="en-US" sz="2600" cap="none" dirty="0" smtClean="0">
                <a:latin typeface="Comic Sans MS" panose="030F0702030302020204" pitchFamily="66" charset="0"/>
              </a:rPr>
              <a:t>” and the </a:t>
            </a:r>
            <a:r>
              <a:rPr lang="en-US" sz="2600" b="1" u="sng" cap="none" dirty="0" smtClean="0">
                <a:latin typeface="Comic Sans MS" panose="030F0702030302020204" pitchFamily="66" charset="0"/>
              </a:rPr>
              <a:t>justifications</a:t>
            </a:r>
            <a:r>
              <a:rPr lang="en-US" sz="2600" cap="none" dirty="0" smtClean="0">
                <a:latin typeface="Comic Sans MS" panose="030F0702030302020204" pitchFamily="66" charset="0"/>
              </a:rPr>
              <a:t> for it. </a:t>
            </a:r>
          </a:p>
          <a:p>
            <a:endParaRPr lang="en-US" sz="24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6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Droplet-MSD</Template>
  <TotalTime>322</TotalTime>
  <Words>303</Words>
  <Application>Microsoft Office PowerPoint</Application>
  <PresentationFormat>Widescreen</PresentationFormat>
  <Paragraphs>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Comic Sans MS</vt:lpstr>
      <vt:lpstr>Times New Roman</vt:lpstr>
      <vt:lpstr>Tw Cen MT</vt:lpstr>
      <vt:lpstr>Droplet</vt:lpstr>
      <vt:lpstr>Make Recommendation</vt:lpstr>
      <vt:lpstr>Do now </vt:lpstr>
      <vt:lpstr>Overview </vt:lpstr>
      <vt:lpstr>Learning Targets / Success criteria</vt:lpstr>
      <vt:lpstr> </vt:lpstr>
      <vt:lpstr> </vt:lpstr>
    </vt:vector>
  </TitlesOfParts>
  <Company>Mukilteo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Exponential Decay and Growth Review</dc:title>
  <dc:creator>Ordway Sondra E.</dc:creator>
  <cp:lastModifiedBy>Ordway Sondra E.</cp:lastModifiedBy>
  <cp:revision>19</cp:revision>
  <dcterms:created xsi:type="dcterms:W3CDTF">2016-05-30T15:27:05Z</dcterms:created>
  <dcterms:modified xsi:type="dcterms:W3CDTF">2016-05-30T21:36:00Z</dcterms:modified>
</cp:coreProperties>
</file>